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0" r:id="rId3"/>
    <p:sldId id="267" r:id="rId4"/>
    <p:sldId id="268" r:id="rId5"/>
    <p:sldId id="269" r:id="rId6"/>
    <p:sldId id="265" r:id="rId7"/>
    <p:sldId id="270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725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E89652-C10C-4FEB-B3E1-4DE8785AE2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4FBE-5489-4725-9C00-4D718742FB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9E676-DDE3-4041-9C5F-A3A76904853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C8F5-69C8-4E8E-9246-A9400D5F81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ED5CC-9705-42F4-B84E-78FF548AFA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7E9C0-3F21-466E-ACF4-7D56D5446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00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87D17-10D3-4F08-9763-F5AD2DF647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34864-3401-4D31-A744-D9C86A45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5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7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411172" y="5082661"/>
            <a:ext cx="2458913" cy="2458913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426167" y="5875067"/>
            <a:ext cx="614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 type B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43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5499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 userDrawn="1">
  <p:cSld name="1_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 userDrawn="1"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461043" y="13558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860400" y="3870444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8107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" name="Google Shape;47;p5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56" name="Google Shape;56;p5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54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7999751" y="0"/>
            <a:ext cx="4820800" cy="6858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56" name="Google Shape;56;p5"/>
          <p:cNvSpPr/>
          <p:nvPr/>
        </p:nvSpPr>
        <p:spPr>
          <a:xfrm>
            <a:off x="8362987" y="371570"/>
            <a:ext cx="4094327" cy="61148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26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32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1_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996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3507915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5589661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8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8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151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6327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47" r:id="rId3"/>
    <p:sldLayoutId id="2147483839" r:id="rId4"/>
    <p:sldLayoutId id="2147483848" r:id="rId5"/>
    <p:sldLayoutId id="2147483841" r:id="rId6"/>
    <p:sldLayoutId id="2147483849" r:id="rId7"/>
    <p:sldLayoutId id="2147483842" r:id="rId8"/>
    <p:sldLayoutId id="2147483843" r:id="rId9"/>
    <p:sldLayoutId id="2147483844" r:id="rId10"/>
    <p:sldLayoutId id="2147483846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yleycaddes.shinyapps.io/00-SHINYPROJECT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3A36-232A-4566-AC5B-EAEDEDF5E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265" y="2242300"/>
            <a:ext cx="6843469" cy="23734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GET THE MOST OUT OF COLLEGE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0D76B-1FC3-415D-8312-1B6E142DA4C9}"/>
              </a:ext>
            </a:extLst>
          </p:cNvPr>
          <p:cNvSpPr txBox="1"/>
          <p:nvPr/>
        </p:nvSpPr>
        <p:spPr>
          <a:xfrm>
            <a:off x="3504850" y="5384042"/>
            <a:ext cx="5182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Hayley Caddes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 Data Science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Acadmey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&amp; R Shiny Project</a:t>
            </a:r>
          </a:p>
        </p:txBody>
      </p:sp>
    </p:spTree>
    <p:extLst>
      <p:ext uri="{BB962C8B-B14F-4D97-AF65-F5344CB8AC3E}">
        <p14:creationId xmlns:p14="http://schemas.microsoft.com/office/powerpoint/2010/main" val="15234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3911-3818-41C2-B76D-A1F3512A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0916" y="2430167"/>
            <a:ext cx="6070167" cy="2570871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Over a lifetime, the average difference between a high school and college graduate’s wages is 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 million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EF7CB-D65A-406F-A2D4-77567CC412A7}"/>
              </a:ext>
            </a:extLst>
          </p:cNvPr>
          <p:cNvSpPr txBox="1"/>
          <p:nvPr/>
        </p:nvSpPr>
        <p:spPr>
          <a:xfrm>
            <a:off x="-88711" y="6004313"/>
            <a:ext cx="3589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A. Carnevale, B. Cheah and A. Hanson, "The Economic Value of College Majors", Georgetown University, Washington D.C., 2015.</a:t>
            </a:r>
          </a:p>
        </p:txBody>
      </p:sp>
    </p:spTree>
    <p:extLst>
      <p:ext uri="{BB962C8B-B14F-4D97-AF65-F5344CB8AC3E}">
        <p14:creationId xmlns:p14="http://schemas.microsoft.com/office/powerpoint/2010/main" val="55777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5C91-E0E4-4811-A25D-6C7F5E3B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9" y="309048"/>
            <a:ext cx="6960400" cy="91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College Wage Premium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8FD07-292A-45A1-B821-A26481D0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979" y="6276586"/>
            <a:ext cx="6144000" cy="581414"/>
          </a:xfrm>
        </p:spPr>
        <p:txBody>
          <a:bodyPr/>
          <a:lstStyle/>
          <a:p>
            <a:pPr marL="169329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Federal Reserve Economic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68030392-D5DA-42ED-AFE1-595F98E96A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62057"/>
                  </p:ext>
                </p:extLst>
              </p:nvPr>
            </p:nvGraphicFramePr>
            <p:xfrm>
              <a:off x="866775" y="1374304"/>
              <a:ext cx="6605588" cy="4833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68030392-D5DA-42ED-AFE1-595F98E96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775" y="1374304"/>
                <a:ext cx="6605588" cy="4833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19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BF64-19D6-47FF-BE35-A15FFC87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5" y="397544"/>
            <a:ext cx="6960400" cy="91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Rising Tuition &amp;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662F-55F9-45AF-96B3-5E2F9579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9829" y="6331866"/>
            <a:ext cx="2717209" cy="397547"/>
          </a:xfrm>
        </p:spPr>
        <p:txBody>
          <a:bodyPr/>
          <a:lstStyle/>
          <a:p>
            <a:pPr marL="186262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Bureau of Labor Statistics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Plotly D3.js Charts for Powerpoint and Excel">
                <a:extLst>
                  <a:ext uri="{FF2B5EF4-FFF2-40B4-BE49-F238E27FC236}">
                    <a16:creationId xmlns:a16="http://schemas.microsoft.com/office/drawing/2014/main" id="{86A2B95A-FB4A-4E2F-AB1D-94F169A976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32708"/>
                  </p:ext>
                </p:extLst>
              </p:nvPr>
            </p:nvGraphicFramePr>
            <p:xfrm>
              <a:off x="388144" y="1415501"/>
              <a:ext cx="7384255" cy="51281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Plotly D3.js Charts for Powerpoint and Excel">
                <a:extLst>
                  <a:ext uri="{FF2B5EF4-FFF2-40B4-BE49-F238E27FC236}">
                    <a16:creationId xmlns:a16="http://schemas.microsoft.com/office/drawing/2014/main" id="{86A2B95A-FB4A-4E2F-AB1D-94F169A976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44" y="1415501"/>
                <a:ext cx="7384255" cy="5128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69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BF64-19D6-47FF-BE35-A15FFC87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5" y="397544"/>
            <a:ext cx="6960400" cy="91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Rising Tuition &amp;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662F-55F9-45AF-96B3-5E2F9579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9829" y="6331866"/>
            <a:ext cx="3052965" cy="397547"/>
          </a:xfrm>
        </p:spPr>
        <p:txBody>
          <a:bodyPr/>
          <a:lstStyle/>
          <a:p>
            <a:pPr marL="186262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Federal Reserve Bank of New York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22B28A5D-8A70-44DC-A435-F7149C624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001346"/>
                  </p:ext>
                </p:extLst>
              </p:nvPr>
            </p:nvGraphicFramePr>
            <p:xfrm>
              <a:off x="621500" y="1471610"/>
              <a:ext cx="6960400" cy="48602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22B28A5D-8A70-44DC-A435-F7149C624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500" y="1471610"/>
                <a:ext cx="6960400" cy="48602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95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3911-3818-41C2-B76D-A1F3512A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400" y="974805"/>
            <a:ext cx="5339200" cy="2570871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Over a lifetime, the average difference between a high school and college graduate’s wages is </a:t>
            </a:r>
            <a:r>
              <a:rPr lang="en-US" sz="3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 million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EF7CB-D65A-406F-A2D4-77567CC412A7}"/>
              </a:ext>
            </a:extLst>
          </p:cNvPr>
          <p:cNvSpPr txBox="1"/>
          <p:nvPr/>
        </p:nvSpPr>
        <p:spPr>
          <a:xfrm>
            <a:off x="-88711" y="6004313"/>
            <a:ext cx="3589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A. Carnevale, B. Cheah and A. Hanson, "The Economic Value of College Majors", Georgetown University, Washington D.C., 2015.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68145-471A-4CF5-93BE-59F4282316EF}"/>
              </a:ext>
            </a:extLst>
          </p:cNvPr>
          <p:cNvSpPr txBox="1"/>
          <p:nvPr/>
        </p:nvSpPr>
        <p:spPr>
          <a:xfrm>
            <a:off x="3680169" y="4087078"/>
            <a:ext cx="4831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  <a:sym typeface="Poppins"/>
              </a:rPr>
              <a:t>...but the difference between the lowest-and the highest-paying majors is </a:t>
            </a:r>
          </a:p>
          <a:p>
            <a:pPr algn="ctr"/>
            <a:r>
              <a:rPr lang="en-US" sz="3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sym typeface="Poppins"/>
              </a:rPr>
              <a:t>$3.4 million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  <a:sym typeface="Poppins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4A5711D8-34AF-46A1-8003-98A3B96D6C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415302"/>
                  </p:ext>
                </p:extLst>
              </p:nvPr>
            </p:nvGraphicFramePr>
            <p:xfrm>
              <a:off x="0" y="1857373"/>
              <a:ext cx="12044363" cy="500062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4A5711D8-34AF-46A1-8003-98A3B96D6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857373"/>
                <a:ext cx="12044363" cy="500062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92D63-499E-41A9-8142-F9DE3F8B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8884" y="1375981"/>
            <a:ext cx="3960222" cy="481392"/>
          </a:xfrm>
        </p:spPr>
        <p:txBody>
          <a:bodyPr/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US Census ACS PUMSD  5yr estimate 2011-2016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F5F66-C29A-4EF5-BC9B-E863124D17B6}"/>
              </a:ext>
            </a:extLst>
          </p:cNvPr>
          <p:cNvSpPr txBox="1">
            <a:spLocks/>
          </p:cNvSpPr>
          <p:nvPr/>
        </p:nvSpPr>
        <p:spPr>
          <a:xfrm>
            <a:off x="238126" y="626144"/>
            <a:ext cx="6960400" cy="910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Rising Tuition &amp; Debt</a:t>
            </a:r>
          </a:p>
        </p:txBody>
      </p:sp>
    </p:spTree>
    <p:extLst>
      <p:ext uri="{BB962C8B-B14F-4D97-AF65-F5344CB8AC3E}">
        <p14:creationId xmlns:p14="http://schemas.microsoft.com/office/powerpoint/2010/main" val="82477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667BC-E9CD-4756-B197-2B25FD78A63B}"/>
              </a:ext>
            </a:extLst>
          </p:cNvPr>
          <p:cNvSpPr txBox="1"/>
          <p:nvPr/>
        </p:nvSpPr>
        <p:spPr>
          <a:xfrm>
            <a:off x="4167472" y="1065402"/>
            <a:ext cx="5800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 College Explorer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BE33F-A6B9-4088-A1D9-35FE4FD10FDA}"/>
              </a:ext>
            </a:extLst>
          </p:cNvPr>
          <p:cNvSpPr txBox="1"/>
          <p:nvPr/>
        </p:nvSpPr>
        <p:spPr>
          <a:xfrm>
            <a:off x="5748623" y="3125121"/>
            <a:ext cx="4424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https://hayleycaddes.shinyapps.io/00-SHINYPROJECT/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8636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webextension1.xml><?xml version="1.0" encoding="utf-8"?>
<we:webextension xmlns:we="http://schemas.microsoft.com/office/webextensions/webextension/2010/11" id="{C3F90487-F76D-4F34-B3EC-280E10C2F6A5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11/&quot;,&quot;plotlyChartJSON&quot;:null,&quot;appVersion&quot;:&quot;1.0&quot;,&quot;savedDate&quot;:&quot;Thu, 26 Jul 2018 17:44:23 GMT&quot;,&quot;plotlyChartIFrameUrl&quot;:null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8550B21-2EF4-4087-8C0E-A9B761C629D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3&quot;,&quot;plotlyChartJSON&quot;:null,&quot;appVersion&quot;:&quot;1.0&quot;,&quot;savedDate&quot;:&quot;Thu, 26 Jul 2018 17:44:34 GMT&quot;,&quot;plotlyChartIFrameUrl&quot;:null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C94D298-289E-45CB-8891-F95B38982E7E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9&quot;,&quot;plotlyChartJSON&quot;:null,&quot;appVersion&quot;:&quot;1.0&quot;,&quot;savedDate&quot;:&quot;Thu, 26 Jul 2018 17:44:40 GMT&quot;,&quot;plotlyChartIFrameUrl&quot;:null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B08E7A0-BEBE-452D-9C04-49EDACF3C633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13&quot;,&quot;plotlyChartJSON&quot;:null,&quot;appVersion&quot;:&quot;1.0&quot;,&quot;savedDate&quot;:&quot;Thu, 26 Jul 2018 17:45:03 GMT&quot;,&quot;plotlyChartIFrameUrl&quot;:null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186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Poppins Light</vt:lpstr>
      <vt:lpstr>Cymbeline template</vt:lpstr>
      <vt:lpstr>GET THE MOST OUT OF COLLEGE</vt:lpstr>
      <vt:lpstr>Over a lifetime, the average difference between a high school and college graduate’s wages is  $1 million</vt:lpstr>
      <vt:lpstr>College Wage Premium</vt:lpstr>
      <vt:lpstr>Rising Tuition &amp; Debt</vt:lpstr>
      <vt:lpstr>Rising Tuition &amp; Debt</vt:lpstr>
      <vt:lpstr>Over a lifetime, the average difference between a high school and college graduate’s wages is $1 million...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Hayley Caddes</dc:creator>
  <cp:lastModifiedBy>Hayley Caddes</cp:lastModifiedBy>
  <cp:revision>23</cp:revision>
  <dcterms:created xsi:type="dcterms:W3CDTF">2018-07-24T19:39:28Z</dcterms:created>
  <dcterms:modified xsi:type="dcterms:W3CDTF">2018-07-26T21:04:41Z</dcterms:modified>
</cp:coreProperties>
</file>